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2" r:id="rId3"/>
    <p:sldId id="276" r:id="rId4"/>
    <p:sldId id="275" r:id="rId5"/>
    <p:sldId id="291" r:id="rId6"/>
    <p:sldId id="259" r:id="rId7"/>
    <p:sldId id="263" r:id="rId8"/>
  </p:sldIdLst>
  <p:sldSz cx="12192000" cy="6858000"/>
  <p:notesSz cx="6858000" cy="9144000"/>
  <p:embeddedFontLst>
    <p:embeddedFont>
      <p:font typeface="Agency FB" panose="020B0503020202020204" pitchFamily="34" charset="0"/>
      <p:regular r:id="rId9"/>
      <p:bold r:id="rId10"/>
    </p:embeddedFont>
    <p:embeddedFont>
      <p:font typeface="Aparajita" panose="02020603050405020304" pitchFamily="18" charset="0"/>
      <p:regular r:id="rId11"/>
    </p:embeddedFont>
    <p:embeddedFont>
      <p:font typeface="Corbel" panose="020B050302020402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September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September 2,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ryOC83PH1g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ind.ilstu.edu/curriculum/searle_chinese_room/searle_chinese_room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mbridge.org/core/journals/behavioral-and-brain-scienc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68580DE-7F93-404A-9B51-4E7BC5085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5975"/>
            <a:ext cx="12188571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743" y="521209"/>
            <a:ext cx="9176657" cy="1110821"/>
          </a:xfrm>
        </p:spPr>
        <p:txBody>
          <a:bodyPr/>
          <a:lstStyle/>
          <a:p>
            <a:r>
              <a:rPr lang="en-US" sz="6000" cap="none">
                <a:cs typeface="Aparajita" panose="020B0604020202020204" pitchFamily="34" charset="0"/>
              </a:rPr>
              <a:t>The Chinese Room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" y="1827798"/>
            <a:ext cx="4172379" cy="136220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COMP 4230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Fall 2021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48721E-2235-4033-848F-39E6027B9C38}"/>
              </a:ext>
            </a:extLst>
          </p:cNvPr>
          <p:cNvSpPr txBox="1"/>
          <p:nvPr/>
        </p:nvSpPr>
        <p:spPr>
          <a:xfrm>
            <a:off x="5040085" y="6581001"/>
            <a:ext cx="42354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https://commons.wikimedia.org/wiki/File:2-chinese-room.jpg</a:t>
            </a: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5D12-8534-4CCA-9006-EF9AEE3A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</p:spPr>
        <p:txBody>
          <a:bodyPr anchor="ctr">
            <a:normAutofit/>
          </a:bodyPr>
          <a:lstStyle/>
          <a:p>
            <a:r>
              <a:rPr lang="en-US">
                <a:latin typeface="Agency FB" panose="020B0503020202020204" pitchFamily="34" charset="0"/>
              </a:rPr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157E-6263-42E0-BFE1-783FCBBB2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10972800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rbel" panose="020B0503020204020204" pitchFamily="34" charset="0"/>
              </a:rPr>
              <a:t>Read Chapter 2 of Larson</a:t>
            </a:r>
          </a:p>
          <a:p>
            <a:pPr>
              <a:lnSpc>
                <a:spcPct val="90000"/>
              </a:lnSpc>
            </a:pPr>
            <a:r>
              <a:rPr lang="en-US">
                <a:latin typeface="Corbel" panose="020B0503020204020204" pitchFamily="34" charset="0"/>
              </a:rPr>
              <a:t>Read both articles by Douglas Hofstadter on self-reference</a:t>
            </a:r>
          </a:p>
          <a:p>
            <a:pPr>
              <a:lnSpc>
                <a:spcPct val="90000"/>
              </a:lnSpc>
            </a:pPr>
            <a:endParaRPr lang="en-US">
              <a:latin typeface="Corbel" panose="020B0503020204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Corbel" panose="020B0503020204020204" pitchFamily="34" charset="0"/>
              </a:rPr>
              <a:t>Read John Searle's 1980 paper</a:t>
            </a:r>
          </a:p>
          <a:p>
            <a:pPr marL="0" indent="0">
              <a:lnSpc>
                <a:spcPct val="90000"/>
              </a:lnSpc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2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nline Media 6" title="The Chinese Room - 60-Second Adventures in Thought (3/6)">
            <a:hlinkClick r:id="" action="ppaction://media"/>
            <a:extLst>
              <a:ext uri="{FF2B5EF4-FFF2-40B4-BE49-F238E27FC236}">
                <a16:creationId xmlns:a16="http://schemas.microsoft.com/office/drawing/2014/main" id="{C9C21DAD-F9D0-4931-B368-BD8C0BC806E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8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2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6A00D-657A-438E-AA4F-772E9FA82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latin typeface="Agency FB" panose="020B0503020202020204" pitchFamily="34" charset="0"/>
              </a:rPr>
              <a:t>How The Chinese Room Operates</a:t>
            </a:r>
            <a:br>
              <a:rPr lang="en-US">
                <a:latin typeface="Agency FB" panose="020B0503020202020204" pitchFamily="34" charset="0"/>
              </a:rPr>
            </a:br>
            <a:r>
              <a:rPr lang="en-US" sz="2000">
                <a:latin typeface="Agency FB" panose="020B0503020202020204" pitchFamily="34" charset="0"/>
                <a:hlinkClick r:id="rId2"/>
              </a:rPr>
              <a:t>https://mind.ilstu.edu/curriculum/searle_chinese_room/searle_chinese_room.html</a:t>
            </a:r>
            <a:endParaRPr lang="en-US">
              <a:latin typeface="Agency FB" panose="020B0503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8BA823A-9A98-404A-8C18-58DF6FD0E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58" y="3480445"/>
            <a:ext cx="2552708" cy="1254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3F28B5E1-13A5-44A4-8C23-C3C006E3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2746" y="2583001"/>
            <a:ext cx="2580541" cy="304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1387C4FF-11D2-4C1F-894E-4F86DCB043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424" y="2194702"/>
            <a:ext cx="5574264" cy="382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D19596-0907-4305-B4B3-5ED59A9EE419}"/>
              </a:ext>
            </a:extLst>
          </p:cNvPr>
          <p:cNvSpPr txBox="1"/>
          <p:nvPr/>
        </p:nvSpPr>
        <p:spPr>
          <a:xfrm>
            <a:off x="512602" y="473528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What brings happiness?</a:t>
            </a:r>
            <a:endParaRPr lang="en-US">
              <a:latin typeface="Corbel" panose="020B05030202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F58EB7-F656-48D6-AC6F-8328C6A1B5F1}"/>
              </a:ext>
            </a:extLst>
          </p:cNvPr>
          <p:cNvSpPr txBox="1"/>
          <p:nvPr/>
        </p:nvSpPr>
        <p:spPr>
          <a:xfrm>
            <a:off x="8882118" y="5663031"/>
            <a:ext cx="29322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Be the stream of the universe.</a:t>
            </a:r>
          </a:p>
          <a:p>
            <a:pPr algn="ctr"/>
            <a:r>
              <a:rPr lang="en-US" i="1">
                <a:solidFill>
                  <a:srgbClr val="000000"/>
                </a:solidFill>
                <a:latin typeface="Corbel" panose="020B0503020204020204" pitchFamily="34" charset="0"/>
              </a:rPr>
              <a:t>(</a:t>
            </a:r>
            <a:r>
              <a:rPr lang="en-US" b="0" i="1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Lao-Tzu's Tao Te Ching</a:t>
            </a:r>
            <a:r>
              <a:rPr lang="en-US" i="1">
                <a:solidFill>
                  <a:srgbClr val="000000"/>
                </a:solidFill>
                <a:latin typeface="Corbel" panose="020B0503020204020204" pitchFamily="34" charset="0"/>
              </a:rPr>
              <a:t>)</a:t>
            </a:r>
            <a:endParaRPr lang="en-US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9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gency FB" panose="020B0503020202020204" pitchFamily="34" charset="0"/>
              </a:rPr>
              <a:t>Meanwhile, Outside The Room </a:t>
            </a:r>
            <a:endParaRPr lang="en-US" dirty="0">
              <a:latin typeface="Agency FB" panose="020B0503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59" y="1752599"/>
            <a:ext cx="3393141" cy="5089713"/>
          </a:xfrm>
        </p:spPr>
      </p:pic>
      <p:sp>
        <p:nvSpPr>
          <p:cNvPr id="5" name="Cloud Callout 4"/>
          <p:cNvSpPr/>
          <p:nvPr/>
        </p:nvSpPr>
        <p:spPr>
          <a:xfrm>
            <a:off x="6324600" y="1524000"/>
            <a:ext cx="3200400" cy="1676400"/>
          </a:xfrm>
          <a:prstGeom prst="cloudCallout">
            <a:avLst>
              <a:gd name="adj1" fmla="val -75654"/>
              <a:gd name="adj2" fmla="val 2533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9400" y="1676400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This guy is so smart!</a:t>
            </a:r>
          </a:p>
        </p:txBody>
      </p:sp>
    </p:spTree>
    <p:extLst>
      <p:ext uri="{BB962C8B-B14F-4D97-AF65-F5344CB8AC3E}">
        <p14:creationId xmlns:p14="http://schemas.microsoft.com/office/powerpoint/2010/main" val="288341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gency FB" panose="020B0503020202020204" pitchFamily="34" charset="0"/>
                <a:cs typeface="Aparajita" panose="020B0604020202020204" pitchFamily="34" charset="0"/>
              </a:rPr>
              <a:t>Chinese Room Reflections</a:t>
            </a:r>
            <a:endParaRPr lang="en-US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Corbel"/>
                <a:cs typeface="Corbel"/>
              </a:rPr>
              <a:t>1980	John Searle: Brain and Behavioral Sciences (</a:t>
            </a:r>
            <a:r>
              <a:rPr lang="en-US">
                <a:latin typeface="Corbel"/>
                <a:cs typeface="Corbel"/>
                <a:hlinkClick r:id="rId2"/>
              </a:rPr>
              <a:t>BBS</a:t>
            </a:r>
            <a:r>
              <a:rPr lang="en-US">
                <a:latin typeface="Corbel"/>
                <a:cs typeface="Corbel"/>
              </a:rPr>
              <a:t>)</a:t>
            </a:r>
          </a:p>
          <a:p>
            <a:r>
              <a:rPr lang="en-US">
                <a:latin typeface="Corbel"/>
                <a:cs typeface="Corbel"/>
              </a:rPr>
              <a:t>What was Searle's point?</a:t>
            </a:r>
            <a:endParaRPr lang="en-US" dirty="0">
              <a:latin typeface="Corbel"/>
              <a:cs typeface="Corbel"/>
            </a:endParaRPr>
          </a:p>
          <a:p>
            <a:pPr marL="548640" lvl="2" indent="0" algn="ctr">
              <a:buNone/>
            </a:pPr>
            <a:r>
              <a:rPr lang="en-US" sz="2400">
                <a:solidFill>
                  <a:srgbClr val="C00000"/>
                </a:solidFill>
                <a:latin typeface="Corbel"/>
                <a:cs typeface="Corbel"/>
              </a:rPr>
              <a:t>Even if a computer passes the Turing Test, it won't be intelligent</a:t>
            </a:r>
            <a:br>
              <a:rPr lang="en-US" sz="2400">
                <a:solidFill>
                  <a:srgbClr val="C00000"/>
                </a:solidFill>
                <a:latin typeface="Corbel"/>
                <a:cs typeface="Corbel"/>
              </a:rPr>
            </a:br>
            <a:r>
              <a:rPr lang="en-US" sz="2400">
                <a:solidFill>
                  <a:srgbClr val="C00000"/>
                </a:solidFill>
                <a:latin typeface="Corbel"/>
                <a:cs typeface="Corbel"/>
              </a:rPr>
              <a:t>because it still won't </a:t>
            </a:r>
            <a:r>
              <a:rPr lang="en-US" sz="2400" b="1" i="1">
                <a:solidFill>
                  <a:srgbClr val="C00000"/>
                </a:solidFill>
                <a:latin typeface="Corbel"/>
                <a:cs typeface="Corbel"/>
              </a:rPr>
              <a:t>understand</a:t>
            </a:r>
            <a:r>
              <a:rPr lang="en-US" sz="2400">
                <a:solidFill>
                  <a:srgbClr val="C00000"/>
                </a:solidFill>
                <a:latin typeface="Corbel"/>
                <a:cs typeface="Corbel"/>
              </a:rPr>
              <a:t> anything it says.</a:t>
            </a:r>
            <a:endParaRPr lang="en-US" sz="2400" dirty="0">
              <a:solidFill>
                <a:srgbClr val="C00000"/>
              </a:solidFill>
              <a:latin typeface="Corbel"/>
              <a:cs typeface="Corbel"/>
            </a:endParaRPr>
          </a:p>
          <a:p>
            <a:r>
              <a:rPr lang="en-US">
                <a:latin typeface="Corbel"/>
                <a:cs typeface="Corbel"/>
              </a:rPr>
              <a:t>Turing </a:t>
            </a:r>
            <a:r>
              <a:rPr lang="en-US" dirty="0">
                <a:latin typeface="Corbel"/>
                <a:cs typeface="Corbel"/>
              </a:rPr>
              <a:t>himself had suggested some possible objections to machine intelligence. He gave them the following titles:</a:t>
            </a:r>
          </a:p>
          <a:p>
            <a:pPr lvl="1"/>
            <a:r>
              <a:rPr lang="en-US" dirty="0">
                <a:latin typeface="Corbel"/>
                <a:cs typeface="Corbel"/>
              </a:rPr>
              <a:t>Theological, “Heads in the Sand”, Mathematical, Consciousness, Various Disabilities</a:t>
            </a:r>
            <a:r>
              <a:rPr lang="en-US">
                <a:latin typeface="Corbel"/>
                <a:cs typeface="Corbel"/>
              </a:rPr>
              <a:t>, ESP, Lady </a:t>
            </a:r>
            <a:r>
              <a:rPr lang="en-US" dirty="0">
                <a:latin typeface="Corbel"/>
                <a:cs typeface="Corbel"/>
              </a:rPr>
              <a:t>Lovelace’s Objection (originality), Continuity in the Nervous System</a:t>
            </a:r>
            <a:r>
              <a:rPr lang="en-US">
                <a:latin typeface="Corbel"/>
                <a:cs typeface="Corbel"/>
              </a:rPr>
              <a:t>, and Informality of Behaviour.</a:t>
            </a:r>
            <a:endParaRPr lang="en-US" dirty="0">
              <a:latin typeface="Corbel"/>
              <a:cs typeface="Corbel"/>
            </a:endParaRP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Searle’s argument appeared to be new, and was a death knell for interest in the Turing Test, at least for a </a:t>
            </a:r>
            <a:r>
              <a:rPr lang="en-US">
                <a:solidFill>
                  <a:schemeClr val="bg2">
                    <a:lumMod val="50000"/>
                  </a:schemeClr>
                </a:solidFill>
                <a:latin typeface="Corbel"/>
                <a:cs typeface="Corbel"/>
              </a:rPr>
              <a:t>decade.</a:t>
            </a:r>
          </a:p>
          <a:p>
            <a:pPr lvl="1"/>
            <a:r>
              <a:rPr lang="en-US" sz="2200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  <a:cs typeface="Corbel"/>
              </a:rPr>
              <a:t>No longer was the question "Can we pass the Turing Test?" but rather</a:t>
            </a:r>
            <a:br>
              <a:rPr lang="en-US" sz="2200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  <a:cs typeface="Corbel"/>
              </a:rPr>
            </a:br>
            <a:r>
              <a:rPr lang="en-US" sz="2200">
                <a:solidFill>
                  <a:schemeClr val="accent6">
                    <a:lumMod val="60000"/>
                    <a:lumOff val="40000"/>
                  </a:schemeClr>
                </a:solidFill>
                <a:latin typeface="Corbel"/>
                <a:cs typeface="Corbel"/>
              </a:rPr>
              <a:t>"What is required for understanding?"</a:t>
            </a:r>
            <a:endParaRPr lang="en-US" sz="2200" dirty="0">
              <a:solidFill>
                <a:schemeClr val="accent6">
                  <a:lumMod val="60000"/>
                  <a:lumOff val="4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44302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gency FB" panose="020B0503020202020204" pitchFamily="34" charset="0"/>
              </a:rPr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rbel" panose="020B0503020204020204" pitchFamily="34" charset="0"/>
              </a:rPr>
              <a:t>GOFAI: Good Old Fashioned Artificial Intelligence</a:t>
            </a:r>
            <a:endParaRPr lang="en-US" dirty="0"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835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9766</TotalTime>
  <Words>254</Words>
  <Application>Microsoft Office PowerPoint</Application>
  <PresentationFormat>Widescreen</PresentationFormat>
  <Paragraphs>26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Aparajita</vt:lpstr>
      <vt:lpstr>Arial</vt:lpstr>
      <vt:lpstr>Corbel</vt:lpstr>
      <vt:lpstr>Agency FB</vt:lpstr>
      <vt:lpstr>Clarity</vt:lpstr>
      <vt:lpstr>The Chinese Room</vt:lpstr>
      <vt:lpstr>Alerts</vt:lpstr>
      <vt:lpstr>PowerPoint Presentation</vt:lpstr>
      <vt:lpstr>How The Chinese Room Operates https://mind.ilstu.edu/curriculum/searle_chinese_room/searle_chinese_room.html</vt:lpstr>
      <vt:lpstr>Meanwhile, Outside The Room </vt:lpstr>
      <vt:lpstr>Chinese Room Reflections</vt:lpstr>
      <vt:lpstr>Next Time…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David Stucki</cp:lastModifiedBy>
  <cp:revision>64</cp:revision>
  <dcterms:created xsi:type="dcterms:W3CDTF">2013-10-29T15:52:47Z</dcterms:created>
  <dcterms:modified xsi:type="dcterms:W3CDTF">2024-09-04T00:02:07Z</dcterms:modified>
</cp:coreProperties>
</file>